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2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272" r:id="rId2"/>
    <p:sldId id="276" r:id="rId3"/>
    <p:sldId id="275" r:id="rId4"/>
    <p:sldId id="277" r:id="rId5"/>
    <p:sldId id="278" r:id="rId6"/>
    <p:sldId id="279" r:id="rId7"/>
    <p:sldId id="280" r:id="rId8"/>
    <p:sldId id="282" r:id="rId9"/>
    <p:sldId id="281" r:id="rId10"/>
    <p:sldId id="284" r:id="rId11"/>
    <p:sldId id="283" r:id="rId12"/>
    <p:sldId id="286" r:id="rId13"/>
    <p:sldId id="285" r:id="rId14"/>
    <p:sldId id="287" r:id="rId15"/>
    <p:sldId id="289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7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vika chary" userId="9132a80157b59e5b" providerId="LiveId" clId="{487B9433-65A5-47C5-9FAE-DE5E73E1AB92}"/>
    <pc:docChg chg="delSld modSld delMainMaster">
      <pc:chgData name="sathvika chary" userId="9132a80157b59e5b" providerId="LiveId" clId="{487B9433-65A5-47C5-9FAE-DE5E73E1AB92}" dt="2025-12-05T16:16:11.522" v="2" actId="120"/>
      <pc:docMkLst>
        <pc:docMk/>
      </pc:docMkLst>
      <pc:sldChg chg="del">
        <pc:chgData name="sathvika chary" userId="9132a80157b59e5b" providerId="LiveId" clId="{487B9433-65A5-47C5-9FAE-DE5E73E1AB92}" dt="2025-12-05T12:28:39.425" v="0" actId="2696"/>
        <pc:sldMkLst>
          <pc:docMk/>
          <pc:sldMk cId="0" sldId="267"/>
        </pc:sldMkLst>
      </pc:sldChg>
      <pc:sldChg chg="modSp mod">
        <pc:chgData name="sathvika chary" userId="9132a80157b59e5b" providerId="LiveId" clId="{487B9433-65A5-47C5-9FAE-DE5E73E1AB92}" dt="2025-12-05T16:16:11.522" v="2" actId="120"/>
        <pc:sldMkLst>
          <pc:docMk/>
          <pc:sldMk cId="0" sldId="276"/>
        </pc:sldMkLst>
        <pc:spChg chg="mod">
          <ac:chgData name="sathvika chary" userId="9132a80157b59e5b" providerId="LiveId" clId="{487B9433-65A5-47C5-9FAE-DE5E73E1AB92}" dt="2025-12-05T16:16:11.522" v="2" actId="120"/>
          <ac:spMkLst>
            <pc:docMk/>
            <pc:sldMk cId="0" sldId="276"/>
            <ac:spMk id="3" creationId="{00000000-0000-0000-0000-000000000000}"/>
          </ac:spMkLst>
        </pc:spChg>
      </pc:sldChg>
      <pc:sldMasterChg chg="del delSldLayout">
        <pc:chgData name="sathvika chary" userId="9132a80157b59e5b" providerId="LiveId" clId="{487B9433-65A5-47C5-9FAE-DE5E73E1AB92}" dt="2025-12-05T12:28:39.425" v="0" actId="2696"/>
        <pc:sldMasterMkLst>
          <pc:docMk/>
          <pc:sldMasterMk cId="0" sldId="2147483648"/>
        </pc:sldMasterMkLst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sathvika chary" userId="9132a80157b59e5b" providerId="LiveId" clId="{487B9433-65A5-47C5-9FAE-DE5E73E1AB92}" dt="2025-12-05T12:28:39.425" v="0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3.png"/><Relationship Id="rId5" Type="http://schemas.openxmlformats.org/officeDocument/2006/relationships/tags" Target="../tags/tag1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5.png"/><Relationship Id="rId5" Type="http://schemas.openxmlformats.org/officeDocument/2006/relationships/tags" Target="../tags/tag72.xml"/><Relationship Id="rId10" Type="http://schemas.openxmlformats.org/officeDocument/2006/relationships/image" Target="../media/image1.png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4.png"/><Relationship Id="rId4" Type="http://schemas.openxmlformats.org/officeDocument/2006/relationships/tags" Target="../tags/tag33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014730" y="154305"/>
            <a:ext cx="10158730" cy="2460625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014920" y="2739957"/>
            <a:ext cx="10158984" cy="598297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1014920" y="3644517"/>
            <a:ext cx="10158984" cy="1450413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595" y="320040"/>
            <a:ext cx="10798810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6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alphaModFix amt="50000"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lum bright="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014984" y="683768"/>
            <a:ext cx="10158984" cy="2361184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1014730" y="3557270"/>
            <a:ext cx="10158730" cy="1314450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95960" y="1215852"/>
            <a:ext cx="6346190" cy="835025"/>
          </a:xfrm>
          <a:noFill/>
        </p:spPr>
        <p:txBody>
          <a:bodyPr wrap="square" anchor="t">
            <a:normAutofit/>
          </a:bodyPr>
          <a:lstStyle>
            <a:lvl1pPr algn="l">
              <a:defRPr sz="4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0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891004" y="2542032"/>
            <a:ext cx="9282964" cy="2490278"/>
          </a:xfrm>
          <a:noFill/>
        </p:spPr>
        <p:txBody>
          <a:bodyPr wrap="square" anchor="t">
            <a:normAutofit/>
          </a:bodyPr>
          <a:lstStyle>
            <a:lvl1pPr algn="r">
              <a:defRPr sz="39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1891004" y="373224"/>
            <a:ext cx="9282964" cy="1912776"/>
          </a:xfrm>
          <a:noFill/>
        </p:spPr>
        <p:txBody>
          <a:bodyPr wrap="none" anchor="b">
            <a:normAutofit/>
          </a:bodyPr>
          <a:lstStyle>
            <a:lvl1pPr marL="0" indent="0" algn="r">
              <a:buNone/>
              <a:defRPr sz="9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7230" y="325120"/>
            <a:ext cx="10798175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7230" y="320675"/>
            <a:ext cx="10798175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/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7" r="36" b="26259"/>
          <a:stretch>
            <a:fillRect/>
          </a:stretch>
        </p:blipFill>
        <p:spPr>
          <a:xfrm>
            <a:off x="0" y="4589780"/>
            <a:ext cx="12187555" cy="226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3">
            <a:alphaModFix amt="40000"/>
            <a:duotone>
              <a:prstClr val="black"/>
              <a:schemeClr val="accent3">
                <a:tint val="45000"/>
                <a:satMod val="400000"/>
              </a:schemeClr>
            </a:duotone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0669" r="4" b="26257"/>
          <a:stretch>
            <a:fillRect/>
          </a:stretch>
        </p:blipFill>
        <p:spPr>
          <a:xfrm>
            <a:off x="0" y="4589780"/>
            <a:ext cx="12187555" cy="226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1" kern="1200" dirty="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b="0" kern="1200">
          <a:solidFill>
            <a:schemeClr val="lt1">
              <a:lumMod val="100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lt1">
              <a:lumMod val="100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b="0" kern="1200">
          <a:solidFill>
            <a:schemeClr val="lt1">
              <a:lumMod val="100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b="0" kern="1200">
          <a:solidFill>
            <a:schemeClr val="lt1">
              <a:lumMod val="100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6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1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14730" y="154305"/>
            <a:ext cx="10158730" cy="1766570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Olympics Data Analysis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14730" y="2035810"/>
            <a:ext cx="10158730" cy="2431415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(1976–2008)</a:t>
            </a:r>
            <a:endParaRPr lang="en-US" altLang="en-US" sz="2400">
              <a:latin typeface="Calibri" panose="020F0502020204030204" charset="0"/>
              <a:cs typeface="Calibri" panose="020F0502020204030204" charset="0"/>
            </a:endParaRPr>
          </a:p>
          <a:p>
            <a:pPr algn="l"/>
            <a:endParaRPr lang="en-US"/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Domain: Data Analytics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Tools: Python (Pandas, Matplotlib, Seaborn), Jupyter Notebook, Excel.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Name: K.Sathvika 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>
          <a:xfrm>
            <a:off x="1014730" y="3287395"/>
            <a:ext cx="10158730" cy="1807210"/>
          </a:xfrm>
        </p:spPr>
        <p:txBody>
          <a:bodyPr/>
          <a:lstStyle/>
          <a:p>
            <a:endParaRPr lang="en-IN" altLang="en-US"/>
          </a:p>
          <a:p>
            <a:endParaRPr lang="en-IN" altLang="en-US"/>
          </a:p>
        </p:txBody>
      </p:sp>
      <p:pic>
        <p:nvPicPr>
          <p:cNvPr id="3" name="Picture 2" descr="summer olympics logo"/>
          <p:cNvPicPr>
            <a:picLocks noChangeAspect="1"/>
          </p:cNvPicPr>
          <p:nvPr/>
        </p:nvPicPr>
        <p:blipFill>
          <a:blip r:embed="rId7">
            <a:clrChange>
              <a:clrFrom>
                <a:srgbClr val="E8E8E8">
                  <a:alpha val="100000"/>
                </a:srgbClr>
              </a:clrFrom>
              <a:clrTo>
                <a:srgbClr val="E8E8E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8175" y="4272280"/>
            <a:ext cx="3782695" cy="2127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7230" y="313690"/>
            <a:ext cx="10798175" cy="1002665"/>
          </a:xfrm>
        </p:spPr>
        <p:txBody>
          <a:bodyPr/>
          <a:lstStyle/>
          <a:p>
            <a:pPr algn="ctr"/>
            <a:r>
              <a:rPr lang="en-IN" altLang="en-US" sz="3600"/>
              <a:t>5. Country-Specific Performance (USA)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74980" y="1564005"/>
            <a:ext cx="6071870" cy="4613910"/>
          </a:xfrm>
        </p:spPr>
        <p:txBody>
          <a:bodyPr/>
          <a:lstStyle/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USA consistently remained the top medal-winning nation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Maintained stable performance trend across all Olympic years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Dominance observed in Athletics, Swimming, and Gymnastics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Medall gap between USA and other countries remained significant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Performance reflects long-term sports investment and coaching excellence</a:t>
            </a:r>
          </a:p>
          <a:p>
            <a:endParaRPr lang="en-IN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Content Placeholder 6" descr="usa_trend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56730" y="1966595"/>
            <a:ext cx="4755515" cy="3766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7230" y="325120"/>
            <a:ext cx="10798175" cy="1118235"/>
          </a:xfrm>
        </p:spPr>
        <p:txBody>
          <a:bodyPr/>
          <a:lstStyle/>
          <a:p>
            <a:pPr algn="ctr"/>
            <a:r>
              <a:rPr lang="en-IN" altLang="en-US" sz="3600"/>
              <a:t>6. Year-wise Medal Performance Trends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870710"/>
            <a:ext cx="5898515" cy="4307205"/>
          </a:xfrm>
        </p:spPr>
        <p:txBody>
          <a:bodyPr/>
          <a:lstStyle/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Total medal counts increased over time, showing overall Olympic expansion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Slight drops observed during specific years due to events participation changes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Consistent upward trend reflrcts improved global competition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Growth driven by increased country participation &amp; sport categories</a:t>
            </a:r>
          </a:p>
        </p:txBody>
      </p:sp>
      <p:pic>
        <p:nvPicPr>
          <p:cNvPr id="7" name="Content Placeholder 6" descr="medals_by_year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30390" y="1871345"/>
            <a:ext cx="4565650" cy="3724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IN" altLang="en-US" sz="3600"/>
              <a:t>7. Total Medals by Each Country per Year</a:t>
            </a:r>
          </a:p>
        </p:txBody>
      </p:sp>
      <p:pic>
        <p:nvPicPr>
          <p:cNvPr id="9" name="Content Placeholder 8" descr="top_country_per_year"/>
          <p:cNvPicPr>
            <a:picLocks noGrp="1"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76490" y="2367915"/>
            <a:ext cx="3673475" cy="295338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95960" y="1670050"/>
            <a:ext cx="6334760" cy="4507865"/>
          </a:xfrm>
        </p:spPr>
        <p:txBody>
          <a:bodyPr/>
          <a:lstStyle/>
          <a:p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Medal counts differ significantly across participating nations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Some countries show gradual improvement over Olympic years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Algeria demonstrates steady growth in medal tally post-1990s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Afghanistan recorded minimal participation with limited medals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Highlights variation in national Olympic performance per edition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IN" altLang="en-US" sz="3600">
                <a:sym typeface="+mn-ea"/>
              </a:rPr>
              <a:t>8. Top Country Achievement by Olympic Year</a:t>
            </a:r>
            <a:endParaRPr lang="en-IN" altLang="en-US" sz="360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732915"/>
            <a:ext cx="6282055" cy="4445000"/>
          </a:xfrm>
        </p:spPr>
        <p:txBody>
          <a:bodyPr>
            <a:normAutofit lnSpcReduction="10000"/>
          </a:bodyPr>
          <a:lstStyle/>
          <a:p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USA &amp; USSR alternated leading medal positions across Olympic years</a:t>
            </a:r>
          </a:p>
          <a:p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USSR dominated prior to 1992, while USA led consistently from 1996 onward</a:t>
            </a:r>
          </a:p>
          <a:p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China, Australia &amp; Germany emerged as strong competitors post-2000</a:t>
            </a:r>
          </a:p>
          <a:p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Shift in medal leadership reflects evolving global sports performance</a:t>
            </a:r>
          </a:p>
          <a:p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Highlights changing competitive landscape across Olympic editions</a:t>
            </a:r>
          </a:p>
          <a:p>
            <a:pPr marL="0" indent="0">
              <a:buNone/>
            </a:pP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Content Placeholder 6" descr="country_year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23785" y="1848485"/>
            <a:ext cx="3799205" cy="3781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10800080" cy="1442720"/>
          </a:xfrm>
        </p:spPr>
        <p:txBody>
          <a:bodyPr/>
          <a:lstStyle/>
          <a:p>
            <a:pPr algn="ctr"/>
            <a:r>
              <a:rPr lang="en-IN" altLang="en-US" sz="3600"/>
              <a:t>Key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2159000"/>
            <a:ext cx="10800080" cy="4016375"/>
          </a:xfrm>
        </p:spPr>
        <p:txBody>
          <a:bodyPr/>
          <a:lstStyle/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USA consistently dominated medal wins throughout 1976-2008.</a:t>
            </a: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Female participation showed steady growth across Olympic years.</a:t>
            </a: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Athletics and Swimming remained top medal-contributing sports.</a:t>
            </a: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Overall meda counts increased over years indicatig stronger global competition.</a:t>
            </a: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China and Russia showed sharp performance rise in later years.</a:t>
            </a:r>
          </a:p>
          <a:p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10800080" cy="1385570"/>
          </a:xfrm>
        </p:spPr>
        <p:txBody>
          <a:bodyPr/>
          <a:lstStyle/>
          <a:p>
            <a:pPr algn="ctr"/>
            <a:r>
              <a:rPr lang="en-IN" altLang="en-US" sz="360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2198370"/>
            <a:ext cx="10800080" cy="3138170"/>
          </a:xfrm>
        </p:spPr>
        <p:txBody>
          <a:bodyPr/>
          <a:lstStyle/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</a:rPr>
              <a:t>Analysis provided clear trends in medal distribution and country dominance</a:t>
            </a: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</a:rPr>
              <a:t>Identified growth patterns in women’s participation and medal achievements</a:t>
            </a: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</a:rPr>
              <a:t>Highlighted leading sports driving medal success</a:t>
            </a: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</a:rPr>
              <a:t>Dataset insights support understanding of Olympic performance evolution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597910" y="2459355"/>
            <a:ext cx="4922520" cy="160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altLang="en-US" sz="5400" b="1"/>
              <a:t>Thank You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956945"/>
            <a:ext cx="10800080" cy="913130"/>
          </a:xfrm>
        </p:spPr>
        <p:txBody>
          <a:bodyPr/>
          <a:lstStyle/>
          <a:p>
            <a:pPr algn="ctr"/>
            <a:r>
              <a:rPr sz="3600" dirty="0">
                <a:sym typeface="+mn-ea"/>
              </a:rPr>
              <a:t>Project Objective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2304415"/>
            <a:ext cx="10800080" cy="3870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Analyze Olympic medal performance trends</a:t>
            </a:r>
            <a:r>
              <a:rPr lang="en-IN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(</a:t>
            </a:r>
            <a:r>
              <a:rPr lang="en-US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1976–2008</a:t>
            </a:r>
            <a:r>
              <a:rPr lang="en-IN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Identify top</a:t>
            </a:r>
            <a:r>
              <a:rPr lang="en-IN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-performing</a:t>
            </a:r>
            <a:r>
              <a:rPr lang="en-US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countries</a:t>
            </a:r>
            <a:r>
              <a:rPr lang="en-IN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&amp;</a:t>
            </a:r>
            <a:r>
              <a:rPr lang="en-US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athletes</a:t>
            </a:r>
            <a:endParaRPr lang="en-US" altLang="en-US" sz="24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Highlight medal-dominant sports</a:t>
            </a:r>
            <a:endParaRPr lang="en-US" altLang="en-US" sz="24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Study gender participation patterns</a:t>
            </a:r>
            <a:endParaRPr lang="en-US" altLang="en-US" sz="24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Apply Python analytics &amp; visual insights</a:t>
            </a:r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en-US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534035"/>
            <a:ext cx="10800080" cy="1008380"/>
          </a:xfrm>
        </p:spPr>
        <p:txBody>
          <a:bodyPr/>
          <a:lstStyle/>
          <a:p>
            <a:pPr algn="ctr"/>
            <a:r>
              <a:rPr lang="en-IN" altLang="en-US" sz="3600">
                <a:sym typeface="+mn-ea"/>
              </a:rPr>
              <a:t>Dataset Description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2004695"/>
            <a:ext cx="10800080" cy="4170680"/>
          </a:xfrm>
        </p:spPr>
        <p:txBody>
          <a:bodyPr/>
          <a:lstStyle/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File: Summer-Olympic-medals-1976-to-2008.csv</a:t>
            </a:r>
            <a:endParaRPr lang="en-US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Rows: 15,433</a:t>
            </a:r>
            <a:endParaRPr lang="en-US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Columns: 11</a:t>
            </a:r>
            <a:endParaRPr lang="en-US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Year Range: 1976–2008</a:t>
            </a:r>
            <a:endParaRPr lang="en-US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Key Fields: Sport,</a:t>
            </a:r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Event,</a:t>
            </a:r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 Athlete, Country</a:t>
            </a:r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(NOC),</a:t>
            </a:r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 Gender, Medal</a:t>
            </a:r>
            <a:endParaRPr lang="en-US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Note: Each medal = </a:t>
            </a:r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one</a:t>
            </a:r>
            <a:r>
              <a:rPr lang="en-US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 record (team medals counted per athlete)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736600"/>
            <a:ext cx="10800080" cy="941070"/>
          </a:xfrm>
        </p:spPr>
        <p:txBody>
          <a:bodyPr/>
          <a:lstStyle/>
          <a:p>
            <a:pPr algn="ctr"/>
            <a:r>
              <a:rPr lang="en-IN" altLang="en-US" sz="3600">
                <a:sym typeface="+mn-ea"/>
              </a:rPr>
              <a:t>Data Cleaning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977390"/>
            <a:ext cx="10800080" cy="4197985"/>
          </a:xfrm>
        </p:spPr>
        <p:txBody>
          <a:bodyPr/>
          <a:lstStyle/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Removed missing values (117 rows)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Dropped unnecessary columns: Country_code, Event_gender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Applied str.strip() for text cleaning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Standardized Medal &amp; Sport category labels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Removed duplicates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Final Records: 15,316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638810"/>
            <a:ext cx="10800080" cy="1029335"/>
          </a:xfrm>
        </p:spPr>
        <p:txBody>
          <a:bodyPr/>
          <a:lstStyle/>
          <a:p>
            <a:pPr algn="ctr"/>
            <a:r>
              <a:rPr altLang="en-US" sz="3600">
                <a:sym typeface="+mn-ea"/>
              </a:rPr>
              <a:t>Exploratory Data Analysis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995170"/>
            <a:ext cx="10800080" cy="4180205"/>
          </a:xfrm>
        </p:spPr>
        <p:txBody>
          <a:bodyPr/>
          <a:lstStyle/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Analyzed medal distribution across all Olympic years (1976-2008)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Identified top medal-winning countries and their performance trends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Examined male vs female participation and medal achievements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Reviewed most successful sports contributing to medal counts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Observed year-wise medal fluctuations and overall Olympic growth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7230" y="0"/>
            <a:ext cx="10798175" cy="1273175"/>
          </a:xfrm>
        </p:spPr>
        <p:txBody>
          <a:bodyPr/>
          <a:lstStyle/>
          <a:p>
            <a:pPr algn="ctr"/>
            <a:r>
              <a:rPr lang="en-IN" altLang="en-US"/>
              <a:t>      </a:t>
            </a:r>
            <a:r>
              <a:rPr lang="en-IN" altLang="en-US" sz="3600"/>
              <a:t> 1. Top Countries by Total Medals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689735"/>
            <a:ext cx="5576570" cy="4488180"/>
          </a:xfrm>
        </p:spPr>
        <p:txBody>
          <a:bodyPr>
            <a:noAutofit/>
          </a:bodyPr>
          <a:lstStyle/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USA consistently ranked #1 in overall medal count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Russia/USSR showed strong multi-game dominance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China and Germany showed steady global rise 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Japan &amp; Australia emerged as competitive mid-range nations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Clear performance gap between top 5 and remaining countries</a:t>
            </a:r>
          </a:p>
        </p:txBody>
      </p:sp>
      <p:pic>
        <p:nvPicPr>
          <p:cNvPr id="6" name="Content Placeholder 5" descr="top_countries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51345" y="1689735"/>
            <a:ext cx="4428000" cy="40462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7230" y="205740"/>
            <a:ext cx="10798175" cy="1148715"/>
          </a:xfrm>
        </p:spPr>
        <p:txBody>
          <a:bodyPr/>
          <a:lstStyle/>
          <a:p>
            <a:pPr algn="ctr"/>
            <a:r>
              <a:rPr lang="en-IN" altLang="en-US" sz="3600"/>
              <a:t>2. Top 10 Athletes with Most Medals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880870"/>
            <a:ext cx="6105525" cy="4297045"/>
          </a:xfrm>
        </p:spPr>
        <p:txBody>
          <a:bodyPr/>
          <a:lstStyle/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Michael Phelps leads with 16 medals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Alexel Nemov, Birgit Fischer, Dara Torres among top performers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Top athletes concentrated in Swimming &amp; Gymnastics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Individual dominance contributes strongly to country totals</a:t>
            </a:r>
          </a:p>
        </p:txBody>
      </p:sp>
      <p:pic>
        <p:nvPicPr>
          <p:cNvPr id="7" name="Content Placeholder 6" descr="top_athletes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45985" y="1807210"/>
            <a:ext cx="4427855" cy="4065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7230" y="325120"/>
            <a:ext cx="10983595" cy="917575"/>
          </a:xfrm>
        </p:spPr>
        <p:txBody>
          <a:bodyPr/>
          <a:lstStyle/>
          <a:p>
            <a:pPr algn="ctr"/>
            <a:r>
              <a:rPr lang="en-IN" altLang="en-US" sz="3600"/>
              <a:t>3. Gender Participation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607185"/>
            <a:ext cx="5758815" cy="4570730"/>
          </a:xfrm>
        </p:spPr>
        <p:txBody>
          <a:bodyPr/>
          <a:lstStyle/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Male athletes recorded higher participation &amp; medal counts overall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Female representation showed steady increase across years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Noticeable rise in female medals after 1992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Gender gap reduced gradually, indicating improved inclusivity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Male dominance persists but overall participation trend is balancing</a:t>
            </a:r>
          </a:p>
        </p:txBody>
      </p:sp>
      <p:pic>
        <p:nvPicPr>
          <p:cNvPr id="7" name="Content Placeholder 6" descr="gender_count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25615" y="2071370"/>
            <a:ext cx="4855210" cy="30968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IN" altLang="en-US" sz="3600"/>
              <a:t>4. Top Sports by Medal Count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743710"/>
            <a:ext cx="6198235" cy="4434205"/>
          </a:xfrm>
        </p:spPr>
        <p:txBody>
          <a:bodyPr/>
          <a:lstStyle/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Athhletics &amp; Swimming contributed the highest share of total medals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Gymnastivs &amp; Rowing showed consistent strong performances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Team sports showed lower overalll medal colume compared to individual events</a:t>
            </a:r>
          </a:p>
          <a:p>
            <a:r>
              <a:rPr lang="en-IN" altLang="en-US">
                <a:latin typeface="Calibri" panose="020F0502020204030204" charset="0"/>
                <a:cs typeface="Calibri" panose="020F0502020204030204" charset="0"/>
              </a:rPr>
              <a:t>Clear dominance observed in endurance and skill-based categories</a:t>
            </a:r>
          </a:p>
        </p:txBody>
      </p:sp>
      <p:pic>
        <p:nvPicPr>
          <p:cNvPr id="7" name="Content Placeholder 6" descr="top_sports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98690" y="1976755"/>
            <a:ext cx="4197350" cy="33362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3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03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31"/>
  <p:tag name="KSO_WM_SLIDE_LAYOUT" val="a_b_f"/>
  <p:tag name="KSO_WM_SLIDE_LAYOUT_CNT" val="1_1_1"/>
  <p:tag name="KSO_WM_TEMPLATE_THUMBS_INDEX" val="1、9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31_1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8"/>
  <p:tag name="KSO_WM_UNIT_PRESET_TEXT" val="Your title her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31_1*b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3"/>
  <p:tag name="KSO_WM_UNIT_PRESET_TEXT" val="Click to add sub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21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031_1*f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N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31"/>
  <p:tag name="KSO_WM_TEMPLATE_THUMBS_INDEX" val="1、9"/>
  <p:tag name="KSO_WM_SPECIAL_SOURCE" val="bdnul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03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heme/theme1.xml><?xml version="1.0" encoding="utf-8"?>
<a:theme xmlns:a="http://schemas.openxmlformats.org/drawingml/2006/main" name="2_Office Theme">
  <a:themeElements>
    <a:clrScheme name="自定义 386">
      <a:dk1>
        <a:sysClr val="windowText" lastClr="000000"/>
      </a:dk1>
      <a:lt1>
        <a:sysClr val="window" lastClr="FFFFFF"/>
      </a:lt1>
      <a:dk2>
        <a:srgbClr val="170058"/>
      </a:dk2>
      <a:lt2>
        <a:srgbClr val="F4F3FF"/>
      </a:lt2>
      <a:accent1>
        <a:srgbClr val="8C79FF"/>
      </a:accent1>
      <a:accent2>
        <a:srgbClr val="6A5BFF"/>
      </a:accent2>
      <a:accent3>
        <a:srgbClr val="FB73F5"/>
      </a:accent3>
      <a:accent4>
        <a:srgbClr val="A3BDFF"/>
      </a:accent4>
      <a:accent5>
        <a:srgbClr val="71CAF0"/>
      </a:accent5>
      <a:accent6>
        <a:srgbClr val="F2AB51"/>
      </a:accent6>
      <a:hlink>
        <a:srgbClr val="658BD5"/>
      </a:hlink>
      <a:folHlink>
        <a:srgbClr val="A16AA5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648</Words>
  <Application>Microsoft Office PowerPoint</Application>
  <PresentationFormat>Widescreen</PresentationFormat>
  <Paragraphs>90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Nunito Sans</vt:lpstr>
      <vt:lpstr>Nunito Sans ExtraBold</vt:lpstr>
      <vt:lpstr>Wingdings</vt:lpstr>
      <vt:lpstr>2_Office Theme</vt:lpstr>
      <vt:lpstr>Olympics Data Analysis</vt:lpstr>
      <vt:lpstr>Project Objective</vt:lpstr>
      <vt:lpstr>Dataset Description</vt:lpstr>
      <vt:lpstr>Data Cleaning</vt:lpstr>
      <vt:lpstr>Exploratory Data Analysis</vt:lpstr>
      <vt:lpstr>       1. Top Countries by Total Medals</vt:lpstr>
      <vt:lpstr>2. Top 10 Athletes with Most Medals</vt:lpstr>
      <vt:lpstr>3. Gender Participation Analysis</vt:lpstr>
      <vt:lpstr>4. Top Sports by Medal Count</vt:lpstr>
      <vt:lpstr>5. Country-Specific Performance (USA)</vt:lpstr>
      <vt:lpstr>6. Year-wise Medal Performance Trends</vt:lpstr>
      <vt:lpstr>7. Total Medals by Each Country per Year</vt:lpstr>
      <vt:lpstr>8. Top Country Achievement by Olympic Year</vt:lpstr>
      <vt:lpstr>Key Insights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sathv</dc:creator>
  <cp:lastModifiedBy>sathvika chary</cp:lastModifiedBy>
  <cp:revision>5</cp:revision>
  <dcterms:created xsi:type="dcterms:W3CDTF">2025-07-23T00:59:00Z</dcterms:created>
  <dcterms:modified xsi:type="dcterms:W3CDTF">2025-12-05T16:16:18Z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55AB2DF4E535418598BF0678148D2DD4_13</vt:lpwstr>
  </property>
  <property fmtid="{D5CDD505-2E9C-101B-9397-08002B2CF9AE}" pid="3" name="KSOProductBuildVer">
    <vt:lpwstr>1033-12.2.0.23155</vt:lpwstr>
  </property>
</Properties>
</file>